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20"/>
  </p:notesMasterIdLst>
  <p:sldIdLst>
    <p:sldId id="256" r:id="rId5"/>
    <p:sldId id="288" r:id="rId6"/>
    <p:sldId id="285" r:id="rId7"/>
    <p:sldId id="331" r:id="rId8"/>
    <p:sldId id="281" r:id="rId9"/>
    <p:sldId id="307" r:id="rId10"/>
    <p:sldId id="291" r:id="rId11"/>
    <p:sldId id="292" r:id="rId12"/>
    <p:sldId id="297" r:id="rId13"/>
    <p:sldId id="298" r:id="rId14"/>
    <p:sldId id="336" r:id="rId15"/>
    <p:sldId id="332" r:id="rId16"/>
    <p:sldId id="337" r:id="rId17"/>
    <p:sldId id="333" r:id="rId18"/>
    <p:sldId id="335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7713" autoAdjust="0"/>
  </p:normalViewPr>
  <p:slideViewPr>
    <p:cSldViewPr>
      <p:cViewPr varScale="1">
        <p:scale>
          <a:sx n="115" d="100"/>
          <a:sy n="115" d="100"/>
        </p:scale>
        <p:origin x="1116" y="138"/>
      </p:cViewPr>
      <p:guideLst>
        <p:guide orient="horz" pos="2160"/>
        <p:guide pos="28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Gill Sans M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Gill Sans MT"/>
              </a:defRPr>
            </a:lvl1pPr>
          </a:lstStyle>
          <a:p>
            <a:pPr>
              <a:defRPr/>
            </a:pPr>
            <a:fld id="{4AE5134E-1439-4C8D-9947-5358C5EC693C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Gill Sans M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D2E1EBE-4417-4D1C-AFD5-CAFAC72FD8A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2449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1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Oval 13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2D781-3CAF-4D47-A531-C871198A9AF7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D168B-BE5C-4EB9-8E06-F918AEA1E0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270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047E9-AA38-44AE-8113-346A6F14523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619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CAF31-E36D-4BDF-A7D9-B38576C566D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6058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AC5A0-5391-4FE6-A00E-6F53E23B2AA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911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1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Oval 13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2D781-3CAF-4D47-A531-C871198A9AF7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14A39-6430-48BE-9365-AC5FEB9F59C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9345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B61FC-C4FF-485C-938A-18937410F96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2064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72320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4EE5A-DA33-47B7-B067-276B39C8AC6B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9B33A-E719-424D-BEA8-BCFB2E6DEBA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2605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F5CBE-3213-4FE9-ABF0-F6EE1CD2390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8088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890E2-1FD7-4BC2-A33C-6C19BDF1F2CA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DEDF3-8E89-411F-A910-C47A18E00D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2049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C774D-C13F-466C-B4BD-EBFAB4D9ECF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2986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83B04-8003-4A1C-9BDE-932ED2ED580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A8FE5-FA5A-4E64-A5FE-47F7D4093D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553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8B14B-DAC0-41D0-8AFA-4A5A021FF7F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8764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F64FE-CF10-4116-9289-80D2A52E43E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E5159-3373-4F4A-B881-C4C058E10A9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4801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1999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lvl1pPr indent="-282575"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3200"/>
          </a:p>
        </p:txBody>
      </p:sp>
      <p:sp>
        <p:nvSpPr>
          <p:cNvPr id="6" name="Flowchart: Process 5"/>
          <p:cNvSpPr>
            <a:spLocks noChangeArrowheads="1"/>
          </p:cNvSpPr>
          <p:nvPr/>
        </p:nvSpPr>
        <p:spPr bwMode="auto"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 algn="ctr">
            <a:solidFill>
              <a:srgbClr val="FFFFFF"/>
            </a:solidFill>
            <a:miter lim="800000"/>
          </a:ln>
          <a:effectLst>
            <a:outerShdw dist="25400" dir="3299947" sx="96001" sy="96001" algn="tl" rotWithShape="0">
              <a:srgbClr val="EBDAB1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Flowchart: Process 6"/>
          <p:cNvSpPr>
            <a:spLocks noChangeArrowheads="1"/>
          </p:cNvSpPr>
          <p:nvPr/>
        </p:nvSpPr>
        <p:spPr bwMode="auto"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 algn="ctr">
            <a:solidFill>
              <a:srgbClr val="FFFFFF"/>
            </a:solidFill>
            <a:miter lim="800000"/>
          </a:ln>
          <a:effectLst>
            <a:outerShdw dist="25400" dir="3299947" sx="96001" sy="96001" algn="tl" rotWithShape="0">
              <a:schemeClr val="bg2">
                <a:alpha val="2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CDACC-4C50-44DB-A60C-AAD074D6C14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7379A-24BF-4D35-A1C0-E8136BB3CA3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9132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584F7-D143-4829-B567-68253B6CE35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2572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CCB34-57CF-4DE4-AD09-FD68E6B0E34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938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0CA7E-7985-4BE5-A852-6BB6E9838AD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0551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1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Oval 13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2D781-3CAF-4D47-A531-C871198A9AF7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D7390-C8C6-4E86-8AD4-A0AEDA4D628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033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0A150-785A-4146-A327-40205F3E4F5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4683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72320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4EE5A-DA33-47B7-B067-276B39C8AC6B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1B81C-DD18-4ADD-A0FD-8DF8AB8446B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8722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9DA14-74D8-43ED-BD49-7A2EE296886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3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890E2-1FD7-4BC2-A33C-6C19BDF1F2CA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5A8A-B344-4F66-952A-A679356BD4C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573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72320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4EE5A-DA33-47B7-B067-276B39C8AC6B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FD761-E2D9-4390-AD19-FD3111AEE0B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710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D712A-70A8-4059-924E-DA403503D7E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7860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83B04-8003-4A1C-9BDE-932ED2ED580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E3133-E9F5-4B96-912B-F16F4839AE5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1215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F64FE-CF10-4116-9289-80D2A52E43E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74C20-4B6E-48E3-B0CD-DABDEE5E6D3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0650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1999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lvl1pPr indent="-282575"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3200"/>
          </a:p>
        </p:txBody>
      </p:sp>
      <p:sp>
        <p:nvSpPr>
          <p:cNvPr id="6" name="Flowchart: Process 5"/>
          <p:cNvSpPr>
            <a:spLocks noChangeArrowheads="1"/>
          </p:cNvSpPr>
          <p:nvPr/>
        </p:nvSpPr>
        <p:spPr bwMode="auto"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 algn="ctr">
            <a:solidFill>
              <a:srgbClr val="FFFFFF"/>
            </a:solidFill>
            <a:miter lim="800000"/>
          </a:ln>
          <a:effectLst>
            <a:outerShdw dist="25400" dir="3299947" sx="96001" sy="96001" algn="tl" rotWithShape="0">
              <a:srgbClr val="EBDAB1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Flowchart: Process 6"/>
          <p:cNvSpPr>
            <a:spLocks noChangeArrowheads="1"/>
          </p:cNvSpPr>
          <p:nvPr/>
        </p:nvSpPr>
        <p:spPr bwMode="auto"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 algn="ctr">
            <a:solidFill>
              <a:srgbClr val="FFFFFF"/>
            </a:solidFill>
            <a:miter lim="800000"/>
          </a:ln>
          <a:effectLst>
            <a:outerShdw dist="25400" dir="3299947" sx="96001" sy="96001" algn="tl" rotWithShape="0">
              <a:schemeClr val="bg2">
                <a:alpha val="2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CDACC-4C50-44DB-A60C-AAD074D6C14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115A7-DA81-4F73-B00E-9C43025DD14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7656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ABF94-FF98-4185-A99E-63F83500259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2957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451D9-288E-4039-8006-8044C3B955B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4463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41F4D-1EB4-4F5A-AEE7-A29F7C0317A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6129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1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Oval 13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2D781-3CAF-4D47-A531-C871198A9AF7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99775-9F14-4A86-ADDD-FBE38EBF5D4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0431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674D2-0DF6-4C33-AA2F-F9776E5D0A3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7823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2172320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4EE5A-DA33-47B7-B067-276B39C8AC6B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A8772-335E-4E37-A077-CE52C88D61C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50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E5E45-37BD-4A2A-8EDA-D7FD61A05B9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0835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68D5D-8530-4C88-8375-4F8FB502479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4765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890E2-1FD7-4BC2-A33C-6C19BDF1F2CA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45647-9F48-4E11-8AAC-3ECFA4320C0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2064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6BB7C-5C49-4909-AF8C-C1B169784AA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4257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83B04-8003-4A1C-9BDE-932ED2ED580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3A0F3-DCAC-4430-B283-ABC74C93ECD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0848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F64FE-CF10-4116-9289-80D2A52E43E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9D32-04AF-4A39-94DE-6B4D80FF49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3116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1999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lvl1pPr indent="-282575"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3200"/>
          </a:p>
        </p:txBody>
      </p:sp>
      <p:sp>
        <p:nvSpPr>
          <p:cNvPr id="6" name="Flowchart: Process 5"/>
          <p:cNvSpPr>
            <a:spLocks noChangeArrowheads="1"/>
          </p:cNvSpPr>
          <p:nvPr/>
        </p:nvSpPr>
        <p:spPr bwMode="auto"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 algn="ctr">
            <a:solidFill>
              <a:srgbClr val="FFFFFF"/>
            </a:solidFill>
            <a:miter lim="800000"/>
          </a:ln>
          <a:effectLst>
            <a:outerShdw dist="25400" dir="3299947" sx="96001" sy="96001" algn="tl" rotWithShape="0">
              <a:srgbClr val="EBDAB1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Flowchart: Process 6"/>
          <p:cNvSpPr>
            <a:spLocks noChangeArrowheads="1"/>
          </p:cNvSpPr>
          <p:nvPr/>
        </p:nvSpPr>
        <p:spPr bwMode="auto"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 algn="ctr">
            <a:solidFill>
              <a:srgbClr val="FFFFFF"/>
            </a:solidFill>
            <a:miter lim="800000"/>
          </a:ln>
          <a:effectLst>
            <a:outerShdw dist="25400" dir="3299947" sx="96001" sy="96001" algn="tl" rotWithShape="0">
              <a:schemeClr val="bg2">
                <a:alpha val="2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CDACC-4C50-44DB-A60C-AAD074D6C14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0C9EE-9FE0-4FC9-879A-58BBEA5EB07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1646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87F73-C05C-4A75-9575-247858808E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2858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F5367-EB56-47CD-83D8-4A98F56DB80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5723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02B71-4571-4790-9A73-51A50BB45A1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890E2-1FD7-4BC2-A33C-6C19BDF1F2CA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F628E-B753-42E0-AB0A-7925A16CCF0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6931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79DE5-533B-439D-B5C2-C6A1A54FEFE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507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83B04-8003-4A1C-9BDE-932ED2ED580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20870-0625-4A2A-877C-73F602D33F8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6003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F64FE-CF10-4116-9289-80D2A52E43E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EE748-B1E9-4DB8-A0A0-F6B5245AFA8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9875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1999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lvl1pPr indent="-282575"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3200"/>
          </a:p>
        </p:txBody>
      </p:sp>
      <p:sp>
        <p:nvSpPr>
          <p:cNvPr id="6" name="Flowchart: Process 5"/>
          <p:cNvSpPr>
            <a:spLocks noChangeArrowheads="1"/>
          </p:cNvSpPr>
          <p:nvPr/>
        </p:nvSpPr>
        <p:spPr bwMode="auto"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 algn="ctr">
            <a:solidFill>
              <a:srgbClr val="FFFFFF"/>
            </a:solidFill>
            <a:miter lim="800000"/>
          </a:ln>
          <a:effectLst>
            <a:outerShdw dist="25400" dir="3299947" sx="96001" sy="96001" algn="tl" rotWithShape="0">
              <a:srgbClr val="EBDAB1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Flowchart: Process 6"/>
          <p:cNvSpPr>
            <a:spLocks noChangeArrowheads="1"/>
          </p:cNvSpPr>
          <p:nvPr/>
        </p:nvSpPr>
        <p:spPr bwMode="auto"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 algn="ctr">
            <a:solidFill>
              <a:srgbClr val="FFFFFF"/>
            </a:solidFill>
            <a:miter lim="800000"/>
          </a:ln>
          <a:effectLst>
            <a:outerShdw dist="25400" dir="3299947" sx="96001" sy="96001" algn="tl" rotWithShape="0">
              <a:schemeClr val="bg2">
                <a:alpha val="2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CDACC-4C50-44DB-A60C-AAD074D6C141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2EE97-F568-40A4-BFAA-E1D11E68AF1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0633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68275" y="20638"/>
            <a:ext cx="1703388" cy="1703387"/>
          </a:xfrm>
          <a:prstGeom prst="ellipse">
            <a:avLst/>
          </a:prstGeom>
          <a:noFill/>
          <a:ln w="27305" cap="rnd" algn="ctr">
            <a:solidFill>
              <a:srgbClr val="FFF6DB"/>
            </a:solidFill>
            <a:round/>
          </a:ln>
          <a:effectLst>
            <a:outerShdw dist="25400" dir="5400000" algn="tl" rotWithShape="0">
              <a:srgbClr val="AFA58D">
                <a:alpha val="8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1031" name="Text Placeholder 8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solidFill>
                  <a:srgbClr val="B5A788"/>
                </a:solidFill>
                <a:latin typeface="Gill Sans MT"/>
              </a:defRPr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solidFill>
                  <a:srgbClr val="B5A788"/>
                </a:solidFill>
                <a:latin typeface="Gill Sans M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5A788"/>
                </a:solidFill>
                <a:ea typeface="SimSun" pitchFamily="2" charset="-122"/>
              </a:defRPr>
            </a:lvl1pPr>
          </a:lstStyle>
          <a:p>
            <a:fld id="{EB8EB674-A8F0-4953-9146-B80B03F24CD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02" r:id="rId2"/>
    <p:sldLayoutId id="2147483722" r:id="rId3"/>
    <p:sldLayoutId id="2147483701" r:id="rId4"/>
    <p:sldLayoutId id="2147483723" r:id="rId5"/>
    <p:sldLayoutId id="2147483700" r:id="rId6"/>
    <p:sldLayoutId id="2147483724" r:id="rId7"/>
    <p:sldLayoutId id="2147483725" r:id="rId8"/>
    <p:sldLayoutId id="2147483726" r:id="rId9"/>
    <p:sldLayoutId id="2147483699" r:id="rId10"/>
    <p:sldLayoutId id="2147483698" r:id="rId11"/>
    <p:sldLayoutId id="21474836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68275" y="20638"/>
            <a:ext cx="1703388" cy="1703387"/>
          </a:xfrm>
          <a:prstGeom prst="ellipse">
            <a:avLst/>
          </a:prstGeom>
          <a:noFill/>
          <a:ln w="27305" cap="rnd" algn="ctr">
            <a:solidFill>
              <a:srgbClr val="FFF6DB"/>
            </a:solidFill>
            <a:round/>
          </a:ln>
          <a:effectLst>
            <a:outerShdw dist="25400" dir="5400000" algn="tl" rotWithShape="0">
              <a:srgbClr val="AFA58D">
                <a:alpha val="8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2055" name="Text Placeholder 8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solidFill>
                  <a:srgbClr val="B5A788"/>
                </a:solidFill>
                <a:latin typeface="Gill Sans MT"/>
              </a:defRPr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solidFill>
                  <a:srgbClr val="B5A788"/>
                </a:solidFill>
                <a:latin typeface="Gill Sans M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5A788"/>
                </a:solidFill>
                <a:ea typeface="SimSun" pitchFamily="2" charset="-122"/>
              </a:defRPr>
            </a:lvl1pPr>
          </a:lstStyle>
          <a:p>
            <a:fld id="{8A979341-035B-47A4-85A0-A3AD497461EB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08" r:id="rId2"/>
    <p:sldLayoutId id="2147483728" r:id="rId3"/>
    <p:sldLayoutId id="2147483707" r:id="rId4"/>
    <p:sldLayoutId id="2147483729" r:id="rId5"/>
    <p:sldLayoutId id="2147483706" r:id="rId6"/>
    <p:sldLayoutId id="2147483730" r:id="rId7"/>
    <p:sldLayoutId id="2147483731" r:id="rId8"/>
    <p:sldLayoutId id="2147483732" r:id="rId9"/>
    <p:sldLayoutId id="2147483705" r:id="rId10"/>
    <p:sldLayoutId id="2147483704" r:id="rId11"/>
    <p:sldLayoutId id="214748370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68275" y="20638"/>
            <a:ext cx="1703388" cy="1703387"/>
          </a:xfrm>
          <a:prstGeom prst="ellipse">
            <a:avLst/>
          </a:prstGeom>
          <a:noFill/>
          <a:ln w="27305" cap="rnd" algn="ctr">
            <a:solidFill>
              <a:srgbClr val="FFF6DB"/>
            </a:solidFill>
            <a:round/>
          </a:ln>
          <a:effectLst>
            <a:outerShdw dist="25400" dir="5400000" algn="tl" rotWithShape="0">
              <a:srgbClr val="AFA58D">
                <a:alpha val="8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079" name="Text Placeholder 8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solidFill>
                  <a:srgbClr val="B5A788"/>
                </a:solidFill>
                <a:latin typeface="Gill Sans MT"/>
              </a:defRPr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solidFill>
                  <a:srgbClr val="B5A788"/>
                </a:solidFill>
                <a:latin typeface="Gill Sans M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5A788"/>
                </a:solidFill>
                <a:ea typeface="SimSun" pitchFamily="2" charset="-122"/>
              </a:defRPr>
            </a:lvl1pPr>
          </a:lstStyle>
          <a:p>
            <a:fld id="{042A2F2B-D7B1-421C-8DA3-0B2DCF303FA6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14" r:id="rId2"/>
    <p:sldLayoutId id="2147483734" r:id="rId3"/>
    <p:sldLayoutId id="2147483713" r:id="rId4"/>
    <p:sldLayoutId id="2147483735" r:id="rId5"/>
    <p:sldLayoutId id="2147483712" r:id="rId6"/>
    <p:sldLayoutId id="2147483736" r:id="rId7"/>
    <p:sldLayoutId id="2147483737" r:id="rId8"/>
    <p:sldLayoutId id="2147483738" r:id="rId9"/>
    <p:sldLayoutId id="2147483711" r:id="rId10"/>
    <p:sldLayoutId id="2147483710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68275" y="20638"/>
            <a:ext cx="1703388" cy="1703387"/>
          </a:xfrm>
          <a:prstGeom prst="ellipse">
            <a:avLst/>
          </a:prstGeom>
          <a:noFill/>
          <a:ln w="27305" cap="rnd" algn="ctr">
            <a:solidFill>
              <a:srgbClr val="FFF6DB"/>
            </a:solidFill>
            <a:round/>
          </a:ln>
          <a:effectLst>
            <a:outerShdw dist="25400" dir="5400000" algn="tl" rotWithShape="0">
              <a:srgbClr val="AFA58D">
                <a:alpha val="8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ill Sans MT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4103" name="Text Placeholder 8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solidFill>
                  <a:srgbClr val="B5A788"/>
                </a:solidFill>
                <a:latin typeface="Gill Sans MT"/>
              </a:defRPr>
            </a:lvl1pPr>
          </a:lstStyle>
          <a:p>
            <a:pPr>
              <a:defRPr/>
            </a:pPr>
            <a:fld id="{99F01D1B-356F-4D28-93AC-D4F10EF9D756}" type="datetimeFigureOut">
              <a:rPr lang="en-US"/>
              <a:pPr>
                <a:defRPr/>
              </a:pPr>
              <a:t>3/27/2023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solidFill>
                  <a:srgbClr val="B5A788"/>
                </a:solidFill>
                <a:latin typeface="Gill Sans M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5A788"/>
                </a:solidFill>
                <a:ea typeface="SimSun" pitchFamily="2" charset="-122"/>
              </a:defRPr>
            </a:lvl1pPr>
          </a:lstStyle>
          <a:p>
            <a:fld id="{79EEFAFD-489B-4B2D-A159-07166E0C67D8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algn="ctr">
            <a:noFill/>
            <a:miter lim="800000"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20" r:id="rId2"/>
    <p:sldLayoutId id="2147483740" r:id="rId3"/>
    <p:sldLayoutId id="2147483719" r:id="rId4"/>
    <p:sldLayoutId id="2147483741" r:id="rId5"/>
    <p:sldLayoutId id="2147483718" r:id="rId6"/>
    <p:sldLayoutId id="2147483742" r:id="rId7"/>
    <p:sldLayoutId id="2147483743" r:id="rId8"/>
    <p:sldLayoutId id="2147483744" r:id="rId9"/>
    <p:sldLayoutId id="2147483717" r:id="rId10"/>
    <p:sldLayoutId id="2147483716" r:id="rId11"/>
    <p:sldLayoutId id="214748371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5" Type="http://schemas.openxmlformats.org/officeDocument/2006/relationships/image" Target="../media/image13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685692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28599" y="2304871"/>
            <a:ext cx="9677399" cy="1198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/>
              </a:rPr>
              <a:t>KÍNH CHÀO QUÝ THẦY CÔ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/>
              </a:rPr>
              <a:t>VÀ CÁC EM</a:t>
            </a:r>
            <a:r>
              <a:rPr lang="vi-VN" altLang="en-US" sz="36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/>
              </a:rPr>
              <a:t> HỌC SINH</a:t>
            </a:r>
          </a:p>
        </p:txBody>
      </p:sp>
      <p:pic>
        <p:nvPicPr>
          <p:cNvPr id="30723" name="Picture 2" descr="088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381000"/>
            <a:ext cx="19621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 descr="153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15200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15200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 descr="15200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7" descr="15200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266700" y="4724366"/>
            <a:ext cx="967739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/>
              </a:rPr>
              <a:t>Padlet.com/</a:t>
            </a:r>
            <a:r>
              <a:rPr lang="en-US" altLang="en-US" sz="36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/>
              </a:rPr>
              <a:t>chiennthong</a:t>
            </a:r>
            <a:r>
              <a:rPr lang="en-US" altLang="en-US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anose="02020603050405020304"/>
              </a:rPr>
              <a:t>/lop6a7</a:t>
            </a:r>
            <a:endParaRPr lang="vi-VN" altLang="en-US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088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381000"/>
            <a:ext cx="19621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3" descr="153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7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1676400" y="76200"/>
            <a:ext cx="6858000" cy="609600"/>
          </a:xfrm>
          <a:prstGeom prst="rect">
            <a:avLst/>
          </a:prstGeom>
          <a:noFill/>
          <a:ln w="38100" cap="flat">
            <a:noFill/>
            <a:prstDash val="lgDash"/>
            <a:miter lim="800000"/>
          </a:ln>
        </p:spPr>
        <p:txBody>
          <a:bodyPr/>
          <a:lstStyle/>
          <a:p>
            <a:pPr eaLnBrk="0" hangingPunct="0"/>
            <a:r>
              <a:rPr lang="en-US" altLang="zh-CN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TÌM KIẾM VÀ THAY THẾ</a:t>
            </a:r>
          </a:p>
        </p:txBody>
      </p:sp>
      <p:pic>
        <p:nvPicPr>
          <p:cNvPr id="399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18" y="49385"/>
            <a:ext cx="5643563" cy="23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 Box 5"/>
          <p:cNvSpPr txBox="1">
            <a:spLocks noChangeArrowheads="1"/>
          </p:cNvSpPr>
          <p:nvPr/>
        </p:nvSpPr>
        <p:spPr bwMode="auto">
          <a:xfrm>
            <a:off x="1295400" y="2511425"/>
            <a:ext cx="7620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Bước2:</a:t>
            </a:r>
            <a:r>
              <a:rPr lang="en-US" altLang="zh-CN" sz="2400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Gõ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nội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dung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cần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thay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vào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ô </a:t>
            </a:r>
            <a:r>
              <a:rPr lang="en-US" altLang="zh-CN" sz="2400" dirty="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Find what</a:t>
            </a:r>
            <a:r>
              <a:rPr lang="en-US" altLang="zh-CN" sz="2400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.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Nội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dung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thay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vào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Replace with</a:t>
            </a:r>
            <a:endParaRPr lang="en-US" altLang="zh-CN" sz="2400" b="1" dirty="0">
              <a:solidFill>
                <a:srgbClr val="0033CC"/>
              </a:solidFill>
              <a:latin typeface="Times New Roman" pitchFamily="18" charset="0"/>
              <a:ea typeface="SimSun" pitchFamily="2" charset="-122"/>
            </a:endParaRPr>
          </a:p>
          <a:p>
            <a:pPr algn="r"/>
            <a:endParaRPr lang="en-US" altLang="zh-CN" sz="240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39946" name="Text Box 7"/>
          <p:cNvSpPr txBox="1">
            <a:spLocks noChangeArrowheads="1"/>
          </p:cNvSpPr>
          <p:nvPr/>
        </p:nvSpPr>
        <p:spPr bwMode="auto">
          <a:xfrm>
            <a:off x="1219200" y="3578225"/>
            <a:ext cx="762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Bước3</a:t>
            </a:r>
            <a:r>
              <a:rPr lang="en-US" altLang="zh-CN" sz="2400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Nháy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nút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Find Next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để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tìm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.</a:t>
            </a:r>
            <a:endParaRPr lang="en-US" altLang="zh-CN" sz="2400" b="1" dirty="0">
              <a:solidFill>
                <a:srgbClr val="0033CC"/>
              </a:solidFill>
              <a:latin typeface="Times New Roman" pitchFamily="18" charset="0"/>
              <a:ea typeface="SimSun" pitchFamily="2" charset="-122"/>
            </a:endParaRPr>
          </a:p>
          <a:p>
            <a:pPr algn="r"/>
            <a:endParaRPr lang="en-US" altLang="zh-CN" sz="2400" dirty="0">
              <a:solidFill>
                <a:schemeClr val="hlink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39947" name="Text Box 8"/>
          <p:cNvSpPr txBox="1">
            <a:spLocks noChangeArrowheads="1"/>
          </p:cNvSpPr>
          <p:nvPr/>
        </p:nvSpPr>
        <p:spPr bwMode="auto">
          <a:xfrm>
            <a:off x="1295400" y="4265613"/>
            <a:ext cx="762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Bước4</a:t>
            </a:r>
            <a:r>
              <a:rPr lang="en-US" altLang="zh-CN" sz="2400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Nháy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nút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Replace</a:t>
            </a:r>
            <a:r>
              <a:rPr lang="en-US" altLang="zh-CN" sz="2400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để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thay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.</a:t>
            </a:r>
            <a:endParaRPr lang="en-US" altLang="zh-CN" sz="2400" b="1" dirty="0">
              <a:solidFill>
                <a:srgbClr val="0033CC"/>
              </a:solidFill>
              <a:latin typeface="Times New Roman" pitchFamily="18" charset="0"/>
              <a:ea typeface="SimSun" pitchFamily="2" charset="-122"/>
            </a:endParaRPr>
          </a:p>
          <a:p>
            <a:pPr algn="r"/>
            <a:endParaRPr lang="en-US" altLang="zh-CN" sz="2400" dirty="0"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39948" name="Text Box 9"/>
          <p:cNvSpPr txBox="1">
            <a:spLocks noChangeArrowheads="1"/>
          </p:cNvSpPr>
          <p:nvPr/>
        </p:nvSpPr>
        <p:spPr bwMode="auto">
          <a:xfrm>
            <a:off x="1219200" y="4800600"/>
            <a:ext cx="7620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Bước5</a:t>
            </a:r>
            <a:r>
              <a:rPr lang="en-US" altLang="zh-CN" sz="2400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Nháy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nút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Cancel</a:t>
            </a:r>
            <a:r>
              <a:rPr lang="en-US" altLang="zh-CN" sz="2400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để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kết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thúc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SimSun" pitchFamily="2" charset="-122"/>
              </a:rPr>
              <a:t>.</a:t>
            </a:r>
            <a:endParaRPr lang="en-US" altLang="zh-CN" sz="2400" b="1" dirty="0">
              <a:solidFill>
                <a:srgbClr val="0033CC"/>
              </a:solidFill>
              <a:latin typeface="Times New Roman" pitchFamily="18" charset="0"/>
              <a:ea typeface="SimSun" pitchFamily="2" charset="-122"/>
            </a:endParaRPr>
          </a:p>
          <a:p>
            <a:pPr algn="r"/>
            <a:endParaRPr lang="en-US" altLang="zh-CN" dirty="0">
              <a:solidFill>
                <a:schemeClr val="hlink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39949" name="Text Box 10"/>
          <p:cNvSpPr txBox="1">
            <a:spLocks noChangeArrowheads="1"/>
          </p:cNvSpPr>
          <p:nvPr/>
        </p:nvSpPr>
        <p:spPr bwMode="auto">
          <a:xfrm>
            <a:off x="2209800" y="5410200"/>
            <a:ext cx="6248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u="sng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Chú ý</a:t>
            </a:r>
            <a:r>
              <a:rPr lang="en-US" altLang="zh-CN" sz="2400"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Nếu chắc chắn, em có thể nháy nút </a:t>
            </a:r>
            <a:r>
              <a:rPr lang="en-US" altLang="zh-CN" sz="240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Replace All </a:t>
            </a:r>
            <a:r>
              <a:rPr lang="en-US" altLang="zh-CN" sz="24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để thay thế tất cả các cụm từ tìm được bằng cụm từ thay thế.</a:t>
            </a:r>
          </a:p>
        </p:txBody>
      </p:sp>
      <p:sp>
        <p:nvSpPr>
          <p:cNvPr id="39950" name="Text Box 19"/>
          <p:cNvSpPr txBox="1">
            <a:spLocks noChangeArrowheads="1"/>
          </p:cNvSpPr>
          <p:nvPr/>
        </p:nvSpPr>
        <p:spPr bwMode="auto">
          <a:xfrm>
            <a:off x="3584470" y="476250"/>
            <a:ext cx="1905000" cy="274638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200" b="1" dirty="0" err="1">
                <a:latin typeface="Times New Roman" pitchFamily="18" charset="0"/>
                <a:ea typeface="SimSun" pitchFamily="2" charset="-122"/>
              </a:rPr>
              <a:t>Gõ</a:t>
            </a:r>
            <a:r>
              <a:rPr lang="en-US" altLang="zh-CN" sz="1200" b="1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1200" b="1" dirty="0" err="1">
                <a:latin typeface="Times New Roman" pitchFamily="18" charset="0"/>
                <a:ea typeface="SimSun" pitchFamily="2" charset="-122"/>
              </a:rPr>
              <a:t>nội</a:t>
            </a:r>
            <a:r>
              <a:rPr lang="en-US" altLang="zh-CN" sz="1200" b="1" dirty="0">
                <a:latin typeface="Times New Roman" pitchFamily="18" charset="0"/>
                <a:ea typeface="SimSun" pitchFamily="2" charset="-122"/>
              </a:rPr>
              <a:t> dung </a:t>
            </a:r>
            <a:r>
              <a:rPr lang="en-US" altLang="zh-CN" sz="1200" b="1" dirty="0" err="1">
                <a:latin typeface="Times New Roman" pitchFamily="18" charset="0"/>
                <a:ea typeface="SimSun" pitchFamily="2" charset="-122"/>
              </a:rPr>
              <a:t>cần</a:t>
            </a:r>
            <a:r>
              <a:rPr lang="en-US" altLang="zh-CN" sz="1200" b="1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1200" b="1" dirty="0" err="1">
                <a:latin typeface="Times New Roman" pitchFamily="18" charset="0"/>
                <a:ea typeface="SimSun" pitchFamily="2" charset="-122"/>
              </a:rPr>
              <a:t>thay</a:t>
            </a:r>
            <a:r>
              <a:rPr lang="en-US" altLang="zh-CN" sz="1200" b="1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1200" b="1" dirty="0" err="1"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1200" b="1" dirty="0">
                <a:latin typeface="Times New Roman" pitchFamily="18" charset="0"/>
                <a:ea typeface="SimSun" pitchFamily="2" charset="-122"/>
              </a:rPr>
              <a:t>.</a:t>
            </a:r>
          </a:p>
        </p:txBody>
      </p:sp>
      <p:sp>
        <p:nvSpPr>
          <p:cNvPr id="39951" name="Text Box 21"/>
          <p:cNvSpPr txBox="1">
            <a:spLocks noChangeArrowheads="1"/>
          </p:cNvSpPr>
          <p:nvPr/>
        </p:nvSpPr>
        <p:spPr bwMode="auto">
          <a:xfrm>
            <a:off x="3849260" y="1005681"/>
            <a:ext cx="1676400" cy="27463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200" b="1" dirty="0" err="1">
                <a:latin typeface="Times New Roman" pitchFamily="18" charset="0"/>
                <a:ea typeface="SimSun" pitchFamily="2" charset="-122"/>
              </a:rPr>
              <a:t>Gõ</a:t>
            </a:r>
            <a:r>
              <a:rPr lang="en-US" altLang="zh-CN" sz="1200" b="1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1200" b="1" dirty="0" err="1">
                <a:latin typeface="Times New Roman" pitchFamily="18" charset="0"/>
                <a:ea typeface="SimSun" pitchFamily="2" charset="-122"/>
              </a:rPr>
              <a:t>nội</a:t>
            </a:r>
            <a:r>
              <a:rPr lang="en-US" altLang="zh-CN" sz="1200" b="1" dirty="0">
                <a:latin typeface="Times New Roman" pitchFamily="18" charset="0"/>
                <a:ea typeface="SimSun" pitchFamily="2" charset="-122"/>
              </a:rPr>
              <a:t> dung  </a:t>
            </a:r>
            <a:r>
              <a:rPr lang="en-US" altLang="zh-CN" sz="1200" b="1" dirty="0" err="1">
                <a:latin typeface="Times New Roman" pitchFamily="18" charset="0"/>
                <a:ea typeface="SimSun" pitchFamily="2" charset="-122"/>
              </a:rPr>
              <a:t>thay</a:t>
            </a:r>
            <a:r>
              <a:rPr lang="en-US" altLang="zh-CN" sz="1200" b="1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1200" b="1" dirty="0" err="1"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1200" b="1" dirty="0">
                <a:latin typeface="Times New Roman" pitchFamily="18" charset="0"/>
                <a:ea typeface="SimSun" pitchFamily="2" charset="-122"/>
              </a:rPr>
              <a:t>.</a:t>
            </a:r>
          </a:p>
        </p:txBody>
      </p:sp>
      <p:sp>
        <p:nvSpPr>
          <p:cNvPr id="39952" name="Line 20"/>
          <p:cNvSpPr>
            <a:spLocks noChangeShapeType="1"/>
          </p:cNvSpPr>
          <p:nvPr/>
        </p:nvSpPr>
        <p:spPr bwMode="auto">
          <a:xfrm>
            <a:off x="3581426" y="723900"/>
            <a:ext cx="0" cy="2286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22"/>
          <p:cNvSpPr>
            <a:spLocks noChangeShapeType="1"/>
          </p:cNvSpPr>
          <p:nvPr/>
        </p:nvSpPr>
        <p:spPr bwMode="auto">
          <a:xfrm>
            <a:off x="3849260" y="1318034"/>
            <a:ext cx="0" cy="2286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E8FF1A-2819-01F2-AA87-751AEE97F597}"/>
              </a:ext>
            </a:extLst>
          </p:cNvPr>
          <p:cNvSpPr txBox="1"/>
          <p:nvPr/>
        </p:nvSpPr>
        <p:spPr>
          <a:xfrm>
            <a:off x="1905070" y="3246597"/>
            <a:ext cx="57910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Tì</a:t>
            </a:r>
            <a:r>
              <a:rPr lang="vi-VN" altLang="en-US" sz="6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nh h</a:t>
            </a:r>
            <a:r>
              <a:rPr lang="en-US" altLang="en-US" sz="6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u</a:t>
            </a:r>
            <a:r>
              <a:rPr lang="vi-VN" altLang="en-US" sz="6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ống!</a:t>
            </a:r>
            <a:endParaRPr lang="en-US" sz="6600" b="1" dirty="0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AEA77-AF35-3B53-5D50-4F9AEE288F22}"/>
              </a:ext>
            </a:extLst>
          </p:cNvPr>
          <p:cNvSpPr txBox="1"/>
          <p:nvPr/>
        </p:nvSpPr>
        <p:spPr>
          <a:xfrm>
            <a:off x="1524080" y="838268"/>
            <a:ext cx="53339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8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Luyện</a:t>
            </a:r>
            <a:r>
              <a:rPr lang="en-US" sz="88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tập</a:t>
            </a:r>
            <a:endParaRPr lang="en-US" sz="8800" b="1" dirty="0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2" descr="08800000">
            <a:extLst>
              <a:ext uri="{FF2B5EF4-FFF2-40B4-BE49-F238E27FC236}">
                <a16:creationId xmlns:a16="http://schemas.microsoft.com/office/drawing/2014/main" id="{F3795B2A-A90C-07FA-8B87-F0108F5C4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26" y="-140271"/>
            <a:ext cx="1733624" cy="182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15300000">
            <a:extLst>
              <a:ext uri="{FF2B5EF4-FFF2-40B4-BE49-F238E27FC236}">
                <a16:creationId xmlns:a16="http://schemas.microsoft.com/office/drawing/2014/main" id="{148BF899-DD96-E7EF-8453-E18C092D1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4" y="-2716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715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637D133-21AC-06DF-B51E-EEE05DA0A31E}"/>
              </a:ext>
            </a:extLst>
          </p:cNvPr>
          <p:cNvSpPr txBox="1">
            <a:spLocks noChangeArrowheads="1"/>
          </p:cNvSpPr>
          <p:nvPr/>
        </p:nvSpPr>
        <p:spPr>
          <a:xfrm>
            <a:off x="1676400" y="1058863"/>
            <a:ext cx="6858000" cy="609600"/>
          </a:xfrm>
          <a:prstGeom prst="rect">
            <a:avLst/>
          </a:prstGeom>
          <a:noFill/>
          <a:ln w="38100" cap="flat">
            <a:noFill/>
            <a:prstDash val="lgDash"/>
            <a:miter lim="800000"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</a:lstStyle>
          <a:p>
            <a:pPr>
              <a:defRPr/>
            </a:pPr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Vận dụng - Thực hành!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CF529-F924-2B79-BA61-98F9AE6197B5}"/>
              </a:ext>
            </a:extLst>
          </p:cNvPr>
          <p:cNvSpPr txBox="1"/>
          <p:nvPr/>
        </p:nvSpPr>
        <p:spPr>
          <a:xfrm>
            <a:off x="1257425" y="3429000"/>
            <a:ext cx="73913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https://quizizz.com/join?gc=679479</a:t>
            </a:r>
          </a:p>
        </p:txBody>
      </p:sp>
      <p:pic>
        <p:nvPicPr>
          <p:cNvPr id="6" name="Picture 2" descr="08800000">
            <a:extLst>
              <a:ext uri="{FF2B5EF4-FFF2-40B4-BE49-F238E27FC236}">
                <a16:creationId xmlns:a16="http://schemas.microsoft.com/office/drawing/2014/main" id="{CAE12698-C0E2-EC23-28F6-BD02A5B5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152306"/>
            <a:ext cx="1962150" cy="183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15300000">
            <a:extLst>
              <a:ext uri="{FF2B5EF4-FFF2-40B4-BE49-F238E27FC236}">
                <a16:creationId xmlns:a16="http://schemas.microsoft.com/office/drawing/2014/main" id="{8E7F30EF-7D86-AEC9-F20B-B36B2368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57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08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EC065C-B852-9636-3F03-5D5928C0C1DE}"/>
              </a:ext>
            </a:extLst>
          </p:cNvPr>
          <p:cNvSpPr txBox="1"/>
          <p:nvPr/>
        </p:nvSpPr>
        <p:spPr>
          <a:xfrm>
            <a:off x="1676476" y="304882"/>
            <a:ext cx="7238810" cy="520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300"/>
              </a:spcBef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0" indent="-342900">
              <a:spcBef>
                <a:spcPts val="300"/>
              </a:spcBef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300"/>
              </a:spcBef>
              <a:spcAft>
                <a:spcPts val="720"/>
              </a:spcAft>
              <a:buFont typeface="Times New Roman" panose="02020603050405020304" pitchFamily="18" charset="0"/>
              <a:buChar char="-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720"/>
              </a:spcBef>
              <a:spcAft>
                <a:spcPts val="72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14: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 HÀNH TỔNG HỢP: HOÀN THIỆN SỔ LƯU NIỆM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85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088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381000"/>
            <a:ext cx="19621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 descr="153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06" y="1195727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1104106" y="-135256"/>
            <a:ext cx="6858000" cy="609601"/>
          </a:xfrm>
          <a:prstGeom prst="rect">
            <a:avLst/>
          </a:prstGeom>
          <a:noFill/>
          <a:ln w="38100" cap="flat">
            <a:noFill/>
            <a:prstDash val="lgDash"/>
            <a:miter lim="800000"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</a:lstStyle>
          <a:p>
            <a:pPr>
              <a:defRPr/>
            </a:pPr>
            <a:endParaRPr lang="vi-VN" altLang="en-US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alt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NHIỆM VỤ 1: </a:t>
            </a: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HS </a:t>
            </a:r>
            <a:r>
              <a:rPr 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padlet</a:t>
            </a: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lấy</a:t>
            </a: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đã</a:t>
            </a: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bị</a:t>
            </a:r>
            <a:r>
              <a:rPr lang="en-US" sz="1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xuống</a:t>
            </a:r>
            <a:endParaRPr lang="en-US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vi-VN" altLang="en-US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00200" y="544512"/>
            <a:ext cx="7334250" cy="158912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eaLnBrk="0" hangingPunct="0"/>
            <a:r>
              <a:rPr lang="vi-VN" alt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hởi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Word,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vi-VN" alt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33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vi-VN" alt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H5.22/SGK 58</a:t>
            </a:r>
          </a:p>
          <a:p>
            <a:pPr eaLnBrk="0" hangingPunct="0"/>
            <a:r>
              <a:rPr lang="vi-VN" alt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kemsuachua-duahau.docx   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đưalên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padlet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padlet.com/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chiennthong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/lop6a7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752600" y="4435475"/>
            <a:ext cx="5561013" cy="14176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669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</a:lstStyle>
          <a:p>
            <a:pPr>
              <a:defRPr/>
            </a:pPr>
            <a:r>
              <a:rPr lang="en-US"/>
              <a:t>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04106" y="2133633"/>
            <a:ext cx="8009256" cy="5015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vi-VN" altLang="en-US" sz="20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 sữa chua dưa hấu</a:t>
            </a:r>
          </a:p>
          <a:p>
            <a:pPr algn="ctr"/>
            <a:r>
              <a:rPr lang="vi-VN" altLang="en-US" sz="2000" b="1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Dưa hấu: 250 g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Sữa chua: 100g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Mật ong: 1 thìa cà phê</a:t>
            </a:r>
          </a:p>
          <a:p>
            <a:pPr algn="ctr"/>
            <a:r>
              <a:rPr lang="vi-VN" altLang="en-US" sz="2000" b="1" noProof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1 tô to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4 khuôn làm kem</a:t>
            </a:r>
          </a:p>
          <a:p>
            <a:pPr algn="ctr"/>
            <a:r>
              <a:rPr lang="vi-VN" altLang="en-US" sz="2000" b="1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1 - Cho dưa hấu vào tô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2 - Nghiền nát dưa hấu,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3 - Cho sữa chua và mật ong vào tô.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4 - Trộn đều hỗn hợp.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5 - Cho hỗn hợp vào khuôn làm kem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6 - Đặt khuôn kem vào ngăn đá tủ lạnh trong thời gian ít nhất 4 tiếng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7 - Lấy kem ra thưởng thức.</a:t>
            </a:r>
          </a:p>
        </p:txBody>
      </p:sp>
    </p:spTree>
    <p:extLst>
      <p:ext uri="{BB962C8B-B14F-4D97-AF65-F5344CB8AC3E}">
        <p14:creationId xmlns:p14="http://schemas.microsoft.com/office/powerpoint/2010/main" val="231641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088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381000"/>
            <a:ext cx="19621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 descr="153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438771" y="24490"/>
            <a:ext cx="6083300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</a:lstStyle>
          <a:p>
            <a:pPr algn="ctr">
              <a:defRPr/>
            </a:pPr>
            <a:r>
              <a:rPr lang="en-US" sz="3600" b="1" dirty="0" err="1">
                <a:solidFill>
                  <a:srgbClr val="CC0099"/>
                </a:solidFill>
                <a:latin typeface="Times New Roman" panose="02020603050405020304" pitchFamily="18" charset="0"/>
              </a:rPr>
              <a:t>Tì</a:t>
            </a:r>
            <a:r>
              <a:rPr lang="vi-VN" altLang="en-US" sz="3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nh h</a:t>
            </a:r>
            <a:r>
              <a:rPr lang="en-US" altLang="en-US" sz="3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u</a:t>
            </a:r>
            <a:r>
              <a:rPr lang="vi-VN" altLang="en-US" sz="3600" b="1" dirty="0">
                <a:solidFill>
                  <a:srgbClr val="CC0099"/>
                </a:solidFill>
                <a:latin typeface="Times New Roman" panose="02020603050405020304" pitchFamily="18" charset="0"/>
              </a:rPr>
              <a:t>ống!</a:t>
            </a:r>
            <a:endParaRPr lang="en-US" sz="3600" b="1" dirty="0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95802" y="1685925"/>
            <a:ext cx="0" cy="449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3" name="Text Box 1"/>
          <p:cNvSpPr txBox="1">
            <a:spLocks noChangeArrowheads="1"/>
          </p:cNvSpPr>
          <p:nvPr/>
        </p:nvSpPr>
        <p:spPr bwMode="auto">
          <a:xfrm>
            <a:off x="1219290" y="652462"/>
            <a:ext cx="3161577" cy="5262979"/>
          </a:xfrm>
          <a:prstGeom prst="rect">
            <a:avLst/>
          </a:prstGeom>
          <a:solidFill>
            <a:srgbClr val="FFE3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vi-VN" altLang="en-US" dirty="0">
                <a:latin typeface="Times New Roman" pitchFamily="18" charset="0"/>
              </a:rPr>
              <a:t>    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An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đã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học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được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cách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làm</a:t>
            </a:r>
            <a:r>
              <a:rPr lang="vi-VN" altLang="en-US" sz="2400" dirty="0">
                <a:latin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kem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sữa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chua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dưa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hấu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rất</a:t>
            </a:r>
            <a:r>
              <a:rPr lang="vi-VN" altLang="en-US" sz="2400" dirty="0">
                <a:latin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ngon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. An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đã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làm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thành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công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món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kem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này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để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mời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hai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bạn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Khoa,Minh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thưởng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thức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. </a:t>
            </a:r>
          </a:p>
          <a:p>
            <a:pPr algn="just"/>
            <a:r>
              <a:rPr lang="vi-VN" altLang="en-US" sz="2400" dirty="0">
                <a:latin typeface="Times New Roman" pitchFamily="18" charset="0"/>
              </a:rPr>
              <a:t>    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Minh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xin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An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công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thức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làm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kem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nhưng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muốn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đổi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lại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thành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món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kem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sữa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chua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xoài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.</a:t>
            </a:r>
          </a:p>
          <a:p>
            <a:pPr algn="just"/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vi-VN" altLang="en-US" sz="2400" dirty="0">
                <a:latin typeface="Times New Roman" pitchFamily="18" charset="0"/>
              </a:rPr>
              <a:t>  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Em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hãy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giúp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bạn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An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sửa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công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thức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làm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kem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sữa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chua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dưa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hấu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thành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kem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sữa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chua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xoài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SimSun" pitchFamily="2" charset="-122"/>
              </a:rPr>
              <a:t>nhé</a:t>
            </a: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610735" y="652462"/>
            <a:ext cx="4323715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altLang="en-US" sz="2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 sữa chua </a:t>
            </a:r>
            <a:r>
              <a:rPr lang="en-US" altLang="en-US" sz="2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 hấu</a:t>
            </a:r>
          </a:p>
          <a:p>
            <a:pPr algn="ctr"/>
            <a:r>
              <a:rPr lang="vi-VN" altLang="en-US" sz="2200" b="1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Dưa hấu: 250 g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Sữa chua: 100g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Mật ong: 1 thìa cà phê</a:t>
            </a:r>
          </a:p>
          <a:p>
            <a:pPr algn="ctr"/>
            <a:r>
              <a:rPr lang="vi-VN" altLang="en-US" sz="2200" b="1" noProof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1 tô to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4 khuôn làm kem</a:t>
            </a:r>
          </a:p>
          <a:p>
            <a:pPr algn="ctr"/>
            <a:r>
              <a:rPr lang="vi-VN" altLang="en-US" sz="2200" b="1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1 - Cho dưa hấu vào tô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2 - Nghiền nát dưa hấu,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3 - Cho sữa chua và mật ong vào tô.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4 - Trộn đều hỗn hợp.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5 - Cho hỗn hợp vào khuôn làm kem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6 - Đặt khuôn kem vào ngăn đá tủ lạnh trong thời gian ít nhất 4 tiếng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7 - Lấy kem ra thưởng thức.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15300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15200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15200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15200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15200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29" descr="Photobuck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38500"/>
            <a:ext cx="647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29" descr="Photobuck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200400"/>
            <a:ext cx="647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 descr="E:\Hinh\lovely\hdauwewiu (6)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5508625"/>
            <a:ext cx="1874838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>
          <a:xfrm>
            <a:off x="1143091" y="963612"/>
            <a:ext cx="3430497" cy="5589505"/>
          </a:xfrm>
          <a:solidFill>
            <a:schemeClr val="bg2"/>
          </a:solidFill>
          <a:ln w="38100">
            <a:prstDash val="lgDash"/>
            <a:miter lim="800000"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vi-V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vi-V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vi-V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-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Nguyên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liệu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món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kem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sữa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chua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dưa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hấu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gồm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những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gì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?</a:t>
            </a:r>
            <a:b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</a:br>
            <a:r>
              <a:rPr lang="vi-VN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-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nào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để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sửa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công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thức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kem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sữa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chua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dưa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hấu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thành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công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thức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làm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kem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sữa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chua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xoài</a:t>
            </a: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SimSun" pitchFamily="2" charset="-122"/>
              </a:rPr>
              <a:t>?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4260" y="2204084"/>
            <a:ext cx="3847465" cy="25237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vi-VN" altLang="en-US" sz="28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 sữa chua dưa hấu</a:t>
            </a:r>
          </a:p>
          <a:p>
            <a:pPr algn="ctr"/>
            <a:r>
              <a:rPr lang="vi-VN" altLang="en-US" sz="2800" b="1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</a:t>
            </a:r>
          </a:p>
          <a:p>
            <a:r>
              <a:rPr lang="vi-VN" altLang="en-US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Dưa hấu: 250 g</a:t>
            </a:r>
          </a:p>
          <a:p>
            <a:r>
              <a:rPr lang="vi-VN" altLang="en-US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Sữa chua: 100g</a:t>
            </a:r>
          </a:p>
          <a:p>
            <a:r>
              <a:rPr lang="vi-VN" altLang="en-US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Mật ong: 1 thìa cà phê</a:t>
            </a:r>
          </a:p>
          <a:p>
            <a:pPr algn="ctr"/>
            <a:endParaRPr lang="vi-VN" altLang="en-US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721225" y="1071563"/>
            <a:ext cx="0" cy="449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4848583" y="723900"/>
            <a:ext cx="4287836" cy="62016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altLang="en-US" sz="2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 sữa chua </a:t>
            </a:r>
            <a:r>
              <a:rPr lang="en-US" altLang="en-US" sz="2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vi-VN" altLang="en-US" sz="22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200" b="1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</a:t>
            </a:r>
          </a:p>
          <a:p>
            <a:r>
              <a:rPr lang="vi-VN" altLang="en-US" sz="2200" b="1" noProof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: 250 g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Sữa chua: 100g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Mật ong: 1 thìa cà phê</a:t>
            </a:r>
          </a:p>
          <a:p>
            <a:pPr algn="ctr"/>
            <a:r>
              <a:rPr lang="vi-VN" altLang="en-US" sz="2200" b="1" noProof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1 tô to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4 khuôn làm kem</a:t>
            </a:r>
          </a:p>
          <a:p>
            <a:pPr algn="ctr"/>
            <a:r>
              <a:rPr lang="vi-VN" altLang="en-US" sz="2200" b="1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1 - Cho </a:t>
            </a:r>
            <a:r>
              <a:rPr lang="vi-VN" altLang="en-US" sz="2200" b="1" noProof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Xoài</a:t>
            </a:r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vào tô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2 - Nghiền nát </a:t>
            </a:r>
            <a:r>
              <a:rPr lang="vi-VN" altLang="en-US" sz="2200" b="1" noProof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Xoài</a:t>
            </a:r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3 - Cho sữa chua và mật ong vào tô.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4 - Trộn đều hỗn hợp.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5 - Cho hỗn hợp vào khuôn làm kem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6 - Đặt khuôn kem vào ngăn đá tủ lạnh trong thời gian ít nhất 4 tiếng</a:t>
            </a:r>
          </a:p>
          <a:p>
            <a:r>
              <a:rPr lang="vi-VN" altLang="en-US" sz="2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7 - Lấy kem ra thưởng thức</a:t>
            </a:r>
            <a:r>
              <a:rPr lang="vi-VN" altLang="en-US" sz="23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D6E7B-0290-09EB-F020-D1AF8660D967}"/>
              </a:ext>
            </a:extLst>
          </p:cNvPr>
          <p:cNvSpPr txBox="1"/>
          <p:nvPr/>
        </p:nvSpPr>
        <p:spPr>
          <a:xfrm>
            <a:off x="1066893" y="166152"/>
            <a:ext cx="69340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endParaRPr lang="en-US" sz="2600" dirty="0"/>
          </a:p>
        </p:txBody>
      </p:sp>
      <p:pic>
        <p:nvPicPr>
          <p:cNvPr id="2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253F2D60-80E7-8502-AD3D-30548C3880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5491" y="-129105"/>
            <a:ext cx="1260897" cy="70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ldLvl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FF41-8751-7BDA-59DF-2F0A26F2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3916342"/>
          </a:xfrm>
        </p:spPr>
        <p:txBody>
          <a:bodyPr>
            <a:normAutofit/>
          </a:bodyPr>
          <a:lstStyle/>
          <a:p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kiếm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kiếm</a:t>
            </a:r>
            <a:r>
              <a:rPr lang="en-US" dirty="0"/>
              <a:t>,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chóng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endParaRPr lang="en-US" dirty="0"/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4DFE7718-1CE5-FC7D-DDAA-9E2ACA064D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9339239"/>
                  </p:ext>
                </p:extLst>
              </p:nvPr>
            </p:nvGraphicFramePr>
            <p:xfrm>
              <a:off x="-2482913" y="2770795"/>
              <a:ext cx="2286000" cy="1714500"/>
            </p:xfrm>
            <a:graphic>
              <a:graphicData uri="http://schemas.microsoft.com/office/powerpoint/2016/slidezoom">
                <pslz:sldZm>
                  <pslz:sldZmObj sldId="288" cId="0">
                    <pslz:zmPr id="{D52D757F-4CBC-4A8F-B827-45F88BCE468C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Slide Zoom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DFE7718-1CE5-FC7D-DDAA-9E2ACA064D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482913" y="2770795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0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152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152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152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152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1104106" y="-135256"/>
            <a:ext cx="8115972" cy="1506910"/>
          </a:xfrm>
          <a:prstGeom prst="rect">
            <a:avLst/>
          </a:prstGeom>
          <a:noFill/>
          <a:ln w="38100" cap="flat">
            <a:noFill/>
            <a:prstDash val="lgDash"/>
            <a:miter lim="800000"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</a:lstStyle>
          <a:p>
            <a:pPr>
              <a:defRPr/>
            </a:pPr>
            <a:endParaRPr lang="vi-VN" altLang="en-US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NHIỆM VỤ 1: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padlet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xuống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: HS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dưa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hấu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Xoài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xong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padlet</a:t>
            </a: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vi-VN" altLang="en-US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752600" y="4435475"/>
            <a:ext cx="5561013" cy="14176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669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</a:lstStyle>
          <a:p>
            <a:pPr>
              <a:defRPr/>
            </a:pPr>
            <a:r>
              <a:rPr lang="en-US"/>
              <a:t>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66892" y="1447852"/>
            <a:ext cx="8009256" cy="5015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vi-VN" altLang="en-US" sz="20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 sữa chua dưa hấu</a:t>
            </a:r>
          </a:p>
          <a:p>
            <a:pPr algn="ctr"/>
            <a:r>
              <a:rPr lang="vi-VN" altLang="en-US" sz="2000" b="1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Dưa hấu: 250 g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Sữa chua: 100g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Mật ong: 1 thìa cà phê</a:t>
            </a:r>
          </a:p>
          <a:p>
            <a:pPr algn="ctr"/>
            <a:r>
              <a:rPr lang="vi-VN" altLang="en-US" sz="2000" b="1" noProof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1 tô to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4 khuôn làm kem</a:t>
            </a:r>
          </a:p>
          <a:p>
            <a:pPr algn="ctr"/>
            <a:r>
              <a:rPr lang="vi-VN" altLang="en-US" sz="2000" b="1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1 - Cho dưa hấu vào tô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2 - Nghiền nát dưa hấu,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3 - Cho sữa chua và mật ong vào tô.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4 - Trộn đều hỗn hợp.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5 - Cho hỗn hợp vào khuôn làm kem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6 - Đặt khuôn kem vào ngăn đá tủ lạnh trong thời gian ít nhất 4 tiếng</a:t>
            </a:r>
          </a:p>
          <a:p>
            <a:r>
              <a:rPr lang="vi-VN" altLang="en-US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7 - Lấy kem ra thưởng thức.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1285875" y="11113"/>
            <a:ext cx="6858000" cy="609600"/>
          </a:xfrm>
          <a:prstGeom prst="rect">
            <a:avLst/>
          </a:prstGeom>
          <a:noFill/>
          <a:ln w="38100" cap="flat">
            <a:noFill/>
            <a:prstDash val="lgDash"/>
            <a:miter lim="800000"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</a:lstStyle>
          <a:p>
            <a:pPr>
              <a:tabLst>
                <a:tab pos="515938" algn="l"/>
              </a:tabLst>
              <a:defRPr/>
            </a:pPr>
            <a:r>
              <a:rPr lang="en-US" altLang="en-US" sz="19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2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endParaRPr lang="vi-VN" altLang="en-US" sz="19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2388" y="667461"/>
            <a:ext cx="9144000" cy="123825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eaLnBrk="0" hangingPunct="0"/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0" hangingPunct="0"/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Word? </a:t>
            </a:r>
          </a:p>
          <a:p>
            <a:pPr eaLnBrk="0" hangingPunct="0"/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Word?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752600" y="4435475"/>
            <a:ext cx="5561013" cy="14176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336699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/>
              </a:defRPr>
            </a:lvl9pPr>
          </a:lstStyle>
          <a:p>
            <a:pPr>
              <a:defRPr/>
            </a:pPr>
            <a:r>
              <a:rPr lang="en-US"/>
              <a:t>     </a:t>
            </a:r>
          </a:p>
        </p:txBody>
      </p:sp>
      <p:sp>
        <p:nvSpPr>
          <p:cNvPr id="19" name="Rectangle 11"/>
          <p:cNvSpPr txBox="1">
            <a:spLocks noChangeArrowheads="1"/>
          </p:cNvSpPr>
          <p:nvPr/>
        </p:nvSpPr>
        <p:spPr bwMode="auto">
          <a:xfrm>
            <a:off x="969963" y="2116138"/>
            <a:ext cx="78168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a.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Tìm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kiếm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Gồm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có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3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bước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.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B1. N</a:t>
            </a:r>
            <a:r>
              <a:rPr lang="vi-VN" altLang="en-US" sz="2400" b="1" dirty="0">
                <a:solidFill>
                  <a:schemeClr val="tx2"/>
                </a:solidFill>
                <a:latin typeface="Times New Roman" pitchFamily="18" charset="0"/>
              </a:rPr>
              <a:t>h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áy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chuột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vào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thẻ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Home.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B2. Trong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nhóm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lệnh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Editing \ Find.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B3.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Gõ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từ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,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cụm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từ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cần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tìm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rồi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nhấn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phím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Enter.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b.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Thay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Gồm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4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bước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B1. Trong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nhóm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lệnh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Editing \ Replace.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B2.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Gõ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từ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,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cụm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từ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cần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tìm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trong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ô Find what.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B3.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Gõ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từ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hoặc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cụm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từ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thay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trong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ô Replace with.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B4.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Nháy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chuột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vào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nút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Replace (replace All)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để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thực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hiện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thay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4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thế</a:t>
            </a:r>
            <a:r>
              <a:rPr lang="en-US" altLang="zh-CN" sz="24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.  </a:t>
            </a:r>
          </a:p>
        </p:txBody>
      </p:sp>
      <p:pic>
        <p:nvPicPr>
          <p:cNvPr id="2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0A7BCC60-F5E9-F64B-2C46-27A7B93603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3875" y="-76199"/>
            <a:ext cx="1052513" cy="656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088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381000"/>
            <a:ext cx="19621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 descr="153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1676400" y="76200"/>
            <a:ext cx="6858000" cy="609600"/>
          </a:xfrm>
          <a:prstGeom prst="rect">
            <a:avLst/>
          </a:prstGeom>
          <a:noFill/>
          <a:ln w="38100" cap="flat">
            <a:noFill/>
            <a:prstDash val="lgDash"/>
            <a:miter lim="800000"/>
          </a:ln>
        </p:spPr>
        <p:txBody>
          <a:bodyPr/>
          <a:lstStyle/>
          <a:p>
            <a:pPr eaLnBrk="0" hangingPunct="0"/>
            <a:r>
              <a:rPr lang="en-US" altLang="zh-CN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TÌM KIẾM VÀ THAY THẾ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09800" y="990600"/>
            <a:ext cx="4648200" cy="533400"/>
            <a:chOff x="144" y="1152"/>
            <a:chExt cx="4648" cy="293"/>
          </a:xfrm>
        </p:grpSpPr>
        <p:sp>
          <p:nvSpPr>
            <p:cNvPr id="36873" name="AutoShape 3"/>
            <p:cNvSpPr>
              <a:spLocks noChangeArrowheads="1"/>
            </p:cNvSpPr>
            <p:nvPr/>
          </p:nvSpPr>
          <p:spPr bwMode="auto">
            <a:xfrm>
              <a:off x="336" y="1152"/>
              <a:ext cx="4456" cy="293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CN" sz="2800" b="1" dirty="0">
                  <a:solidFill>
                    <a:srgbClr val="660033"/>
                  </a:solidFill>
                  <a:latin typeface="Times New Roman" pitchFamily="18" charset="0"/>
                </a:rPr>
                <a:t>a</a:t>
              </a:r>
              <a:r>
                <a:rPr lang="en-US" altLang="zh-CN" sz="2800" b="1" dirty="0">
                  <a:solidFill>
                    <a:srgbClr val="660033"/>
                  </a:solidFill>
                  <a:latin typeface="Times New Roman" pitchFamily="18" charset="0"/>
                  <a:ea typeface="SimSun" pitchFamily="2" charset="-122"/>
                </a:rPr>
                <a:t>. </a:t>
              </a:r>
              <a:r>
                <a:rPr lang="en-US" altLang="zh-CN" sz="2800" b="1" dirty="0" err="1">
                  <a:solidFill>
                    <a:srgbClr val="660033"/>
                  </a:solidFill>
                  <a:latin typeface="Times New Roman" pitchFamily="18" charset="0"/>
                  <a:ea typeface="SimSun" pitchFamily="2" charset="-122"/>
                </a:rPr>
                <a:t>Tìm</a:t>
              </a:r>
              <a:r>
                <a:rPr lang="en-US" altLang="zh-CN" sz="2800" b="1" dirty="0">
                  <a:solidFill>
                    <a:srgbClr val="660033"/>
                  </a:solidFill>
                  <a:latin typeface="Times New Roman" pitchFamily="18" charset="0"/>
                  <a:ea typeface="SimSun" pitchFamily="2" charset="-122"/>
                </a:rPr>
                <a:t> k</a:t>
              </a:r>
              <a:r>
                <a:rPr lang="vi-VN" altLang="en-US" sz="2800" b="1" dirty="0">
                  <a:solidFill>
                    <a:srgbClr val="660033"/>
                  </a:solidFill>
                  <a:latin typeface="Times New Roman" pitchFamily="18" charset="0"/>
                </a:rPr>
                <a:t>iếm</a:t>
              </a:r>
            </a:p>
          </p:txBody>
        </p:sp>
        <p:grpSp>
          <p:nvGrpSpPr>
            <p:cNvPr id="36874" name="Group 4"/>
            <p:cNvGrpSpPr>
              <a:grpSpLocks/>
            </p:cNvGrpSpPr>
            <p:nvPr/>
          </p:nvGrpSpPr>
          <p:grpSpPr bwMode="auto">
            <a:xfrm>
              <a:off x="144" y="1176"/>
              <a:ext cx="240" cy="240"/>
              <a:chOff x="2078" y="1680"/>
              <a:chExt cx="1615" cy="1615"/>
            </a:xfrm>
          </p:grpSpPr>
          <p:sp>
            <p:nvSpPr>
              <p:cNvPr id="36875" name="Oval 5"/>
              <p:cNvSpPr>
                <a:spLocks noChangeArrowheads="1"/>
              </p:cNvSpPr>
              <p:nvPr/>
            </p:nvSpPr>
            <p:spPr bwMode="auto">
              <a:xfrm>
                <a:off x="2078" y="1689"/>
                <a:ext cx="1613" cy="1608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zh-CN">
                  <a:ea typeface="SimSun" pitchFamily="2" charset="-122"/>
                </a:endParaRPr>
              </a:p>
            </p:txBody>
          </p:sp>
          <p:sp>
            <p:nvSpPr>
              <p:cNvPr id="36876" name="Oval 6"/>
              <p:cNvSpPr>
                <a:spLocks noChangeArrowheads="1"/>
              </p:cNvSpPr>
              <p:nvPr/>
            </p:nvSpPr>
            <p:spPr bwMode="auto">
              <a:xfrm>
                <a:off x="2174" y="1771"/>
                <a:ext cx="1421" cy="1432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zh-CN">
                  <a:ea typeface="SimSun" pitchFamily="2" charset="-122"/>
                </a:endParaRPr>
              </a:p>
            </p:txBody>
          </p:sp>
          <p:sp>
            <p:nvSpPr>
              <p:cNvPr id="15" name="Oval 7"/>
              <p:cNvSpPr>
                <a:spLocks noChangeArrowheads="1"/>
              </p:cNvSpPr>
              <p:nvPr/>
            </p:nvSpPr>
            <p:spPr bwMode="gray">
              <a:xfrm>
                <a:off x="2249" y="1859"/>
                <a:ext cx="1260" cy="126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Gill Sans MT"/>
                </a:endParaRPr>
              </a:p>
            </p:txBody>
          </p:sp>
          <p:sp>
            <p:nvSpPr>
              <p:cNvPr id="36878" name="Oval 8"/>
              <p:cNvSpPr>
                <a:spLocks noChangeArrowheads="1"/>
              </p:cNvSpPr>
              <p:nvPr/>
            </p:nvSpPr>
            <p:spPr bwMode="auto">
              <a:xfrm>
                <a:off x="2249" y="1859"/>
                <a:ext cx="1260" cy="126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zh-CN">
                  <a:ea typeface="SimSun" pitchFamily="2" charset="-122"/>
                </a:endParaRPr>
              </a:p>
            </p:txBody>
          </p:sp>
          <p:sp>
            <p:nvSpPr>
              <p:cNvPr id="17" name="Oval 9"/>
              <p:cNvSpPr>
                <a:spLocks noChangeArrowheads="1"/>
              </p:cNvSpPr>
              <p:nvPr/>
            </p:nvSpPr>
            <p:spPr bwMode="gray">
              <a:xfrm>
                <a:off x="2334" y="1941"/>
                <a:ext cx="1100" cy="10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Gill Sans MT"/>
                </a:endParaRPr>
              </a:p>
            </p:txBody>
          </p:sp>
          <p:sp>
            <p:nvSpPr>
              <p:cNvPr id="36880" name="Oval 10"/>
              <p:cNvSpPr>
                <a:spLocks noChangeArrowheads="1"/>
              </p:cNvSpPr>
              <p:nvPr/>
            </p:nvSpPr>
            <p:spPr bwMode="auto">
              <a:xfrm>
                <a:off x="2334" y="1941"/>
                <a:ext cx="1100" cy="109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zh-CN">
                  <a:ea typeface="SimSun" pitchFamily="2" charset="-122"/>
                </a:endParaRPr>
              </a:p>
            </p:txBody>
          </p:sp>
        </p:grpSp>
      </p:grpSp>
      <p:sp>
        <p:nvSpPr>
          <p:cNvPr id="19" name="Rectangle 11"/>
          <p:cNvSpPr txBox="1">
            <a:spLocks noChangeArrowheads="1"/>
          </p:cNvSpPr>
          <p:nvPr/>
        </p:nvSpPr>
        <p:spPr bwMode="auto">
          <a:xfrm>
            <a:off x="685800" y="1889125"/>
            <a:ext cx="76962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3200" b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Các bước thực hiện:</a:t>
            </a:r>
            <a:endParaRPr lang="en-US" altLang="zh-CN" sz="3200">
              <a:solidFill>
                <a:schemeClr val="tx2"/>
              </a:solidFill>
              <a:latin typeface="Times New Roman" pitchFamily="18" charset="0"/>
              <a:ea typeface="SimSun" pitchFamily="2" charset="-122"/>
            </a:endParaRP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 i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 		</a:t>
            </a:r>
            <a:r>
              <a:rPr lang="en-US" altLang="zh-CN" sz="3200" b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*Bước 1: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 b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			Vào </a:t>
            </a:r>
            <a:r>
              <a:rPr lang="vi-VN" altLang="en-US" sz="3200" b="1">
                <a:solidFill>
                  <a:srgbClr val="FF3300"/>
                </a:solidFill>
                <a:latin typeface="Times New Roman" pitchFamily="18" charset="0"/>
              </a:rPr>
              <a:t>Home --&gt;Editing--&gt;Find</a:t>
            </a:r>
            <a:r>
              <a:rPr lang="en-US" altLang="zh-CN" sz="3200" b="1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xuất hiện.</a:t>
            </a:r>
            <a:endParaRPr lang="en-US" altLang="zh-CN" sz="3200" b="1">
              <a:solidFill>
                <a:schemeClr val="tx2"/>
              </a:solidFill>
              <a:ea typeface="SimSun" pitchFamily="2" charset="-122"/>
            </a:endParaRPr>
          </a:p>
        </p:txBody>
      </p:sp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4800"/>
            <a:ext cx="5791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088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381000"/>
            <a:ext cx="19621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3" descr="153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3810000"/>
            <a:ext cx="8610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365125" indent="-282575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just"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	*Bước 2: Gõ nội dung cần tìm vào ô </a:t>
            </a:r>
            <a:r>
              <a:rPr lang="en-US" altLang="zh-CN" sz="3200" b="1" u="sng">
                <a:latin typeface="Times New Roman" pitchFamily="18" charset="0"/>
                <a:ea typeface="SimSun" pitchFamily="2" charset="-122"/>
              </a:rPr>
              <a:t>Find what</a:t>
            </a: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.</a:t>
            </a:r>
          </a:p>
          <a:p>
            <a:pPr algn="just"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	*Bước 3: Nháy vào </a:t>
            </a:r>
            <a:r>
              <a:rPr lang="en-US" altLang="zh-CN" sz="3200" b="1" u="sng">
                <a:latin typeface="Times New Roman" pitchFamily="18" charset="0"/>
                <a:ea typeface="SimSun" pitchFamily="2" charset="-122"/>
              </a:rPr>
              <a:t>Find Next</a:t>
            </a: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 nếu muốn tìm tiếp.</a:t>
            </a:r>
          </a:p>
          <a:p>
            <a:pPr algn="just"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	</a:t>
            </a:r>
            <a:r>
              <a:rPr lang="vi-VN" altLang="en-US" sz="3200">
                <a:latin typeface="Times New Roman" pitchFamily="18" charset="0"/>
              </a:rPr>
              <a:t>   hoặc nhấn </a:t>
            </a: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vào </a:t>
            </a:r>
            <a:r>
              <a:rPr lang="en-US" altLang="zh-CN" sz="3200" b="1" u="sng">
                <a:latin typeface="Times New Roman" pitchFamily="18" charset="0"/>
                <a:ea typeface="SimSun" pitchFamily="2" charset="-122"/>
              </a:rPr>
              <a:t>Cancel</a:t>
            </a: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 nếu muốn kết thúc.</a:t>
            </a:r>
          </a:p>
          <a:p>
            <a:pPr algn="just"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	*</a:t>
            </a:r>
            <a:r>
              <a:rPr lang="en-US" altLang="zh-CN" sz="3200">
                <a:solidFill>
                  <a:srgbClr val="FF0066"/>
                </a:solidFill>
                <a:latin typeface="Times New Roman" pitchFamily="18" charset="0"/>
                <a:ea typeface="SimSun" pitchFamily="2" charset="-122"/>
              </a:rPr>
              <a:t>Lưu ý</a:t>
            </a: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: Từ (hoặc dãy kí tự) tìm được sẽ được </a:t>
            </a:r>
          </a:p>
          <a:p>
            <a:pPr algn="just"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>
                <a:latin typeface="Times New Roman" pitchFamily="18" charset="0"/>
                <a:ea typeface="SimSun" pitchFamily="2" charset="-122"/>
              </a:rPr>
              <a:t>			hiển thị dưới dạng “bôi đen”.</a:t>
            </a:r>
          </a:p>
        </p:txBody>
      </p:sp>
      <p:pic>
        <p:nvPicPr>
          <p:cNvPr id="3789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43259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AutoShape 11"/>
          <p:cNvSpPr>
            <a:spLocks/>
          </p:cNvSpPr>
          <p:nvPr/>
        </p:nvSpPr>
        <p:spPr bwMode="auto">
          <a:xfrm>
            <a:off x="1447801" y="76288"/>
            <a:ext cx="2895600" cy="1219113"/>
          </a:xfrm>
          <a:prstGeom prst="borderCallout1">
            <a:avLst>
              <a:gd name="adj1" fmla="val 32431"/>
              <a:gd name="adj2" fmla="val 102847"/>
              <a:gd name="adj3" fmla="val 182618"/>
              <a:gd name="adj4" fmla="val 103586"/>
            </a:avLst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Gõ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nội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dung</a:t>
            </a:r>
          </a:p>
          <a:p>
            <a:pPr algn="ctr"/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cần</a:t>
            </a:r>
            <a:r>
              <a:rPr lang="en-US" altLang="zh-CN" sz="28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tìm</a:t>
            </a:r>
            <a:endParaRPr lang="en-US" altLang="zh-CN" sz="28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  <a:p>
            <a:endParaRPr lang="en-US" altLang="zh-CN" sz="20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" name="Left Arrow 1">
            <a:hlinkClick r:id="rId6" action="ppaction://hlinksldjump"/>
          </p:cNvPr>
          <p:cNvSpPr/>
          <p:nvPr/>
        </p:nvSpPr>
        <p:spPr>
          <a:xfrm>
            <a:off x="8229600" y="6477000"/>
            <a:ext cx="914400" cy="3810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140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charRg st="140" end="1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187" end="2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charRg st="187" end="2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0880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381000"/>
            <a:ext cx="19621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3" descr="153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72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817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 descr="152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16694" y="216447"/>
            <a:ext cx="4310087" cy="1178170"/>
            <a:chOff x="-36" y="857"/>
            <a:chExt cx="4456" cy="559"/>
          </a:xfrm>
        </p:grpSpPr>
        <p:sp>
          <p:nvSpPr>
            <p:cNvPr id="38921" name="AutoShape 3"/>
            <p:cNvSpPr>
              <a:spLocks noChangeArrowheads="1"/>
            </p:cNvSpPr>
            <p:nvPr/>
          </p:nvSpPr>
          <p:spPr bwMode="auto">
            <a:xfrm>
              <a:off x="-36" y="857"/>
              <a:ext cx="4456" cy="293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zh-CN" sz="4000" b="1" dirty="0">
                  <a:solidFill>
                    <a:srgbClr val="660033"/>
                  </a:solidFill>
                  <a:latin typeface="Times New Roman" pitchFamily="18" charset="0"/>
                  <a:ea typeface="SimSun" pitchFamily="2" charset="-122"/>
                </a:rPr>
                <a:t>b. </a:t>
              </a:r>
              <a:r>
                <a:rPr lang="en-US" altLang="zh-CN" sz="4000" b="1" dirty="0" err="1">
                  <a:solidFill>
                    <a:srgbClr val="660033"/>
                  </a:solidFill>
                  <a:latin typeface="Times New Roman" pitchFamily="18" charset="0"/>
                  <a:ea typeface="SimSun" pitchFamily="2" charset="-122"/>
                </a:rPr>
                <a:t>Thay</a:t>
              </a:r>
              <a:r>
                <a:rPr lang="en-US" altLang="zh-CN" sz="4000" b="1" dirty="0">
                  <a:solidFill>
                    <a:srgbClr val="660033"/>
                  </a:solidFill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en-US" altLang="zh-CN" sz="4000" b="1" dirty="0" err="1">
                  <a:solidFill>
                    <a:srgbClr val="660033"/>
                  </a:solidFill>
                  <a:latin typeface="Times New Roman" pitchFamily="18" charset="0"/>
                  <a:ea typeface="SimSun" pitchFamily="2" charset="-122"/>
                </a:rPr>
                <a:t>thế</a:t>
              </a:r>
              <a:endParaRPr lang="en-US" altLang="zh-CN" sz="4000" b="1" dirty="0">
                <a:solidFill>
                  <a:srgbClr val="660033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grpSp>
          <p:nvGrpSpPr>
            <p:cNvPr id="38922" name="Group 4"/>
            <p:cNvGrpSpPr>
              <a:grpSpLocks/>
            </p:cNvGrpSpPr>
            <p:nvPr/>
          </p:nvGrpSpPr>
          <p:grpSpPr bwMode="auto">
            <a:xfrm>
              <a:off x="144" y="1176"/>
              <a:ext cx="240" cy="240"/>
              <a:chOff x="2078" y="1680"/>
              <a:chExt cx="1615" cy="1615"/>
            </a:xfrm>
          </p:grpSpPr>
          <p:sp>
            <p:nvSpPr>
              <p:cNvPr id="38923" name="Oval 5"/>
              <p:cNvSpPr>
                <a:spLocks noChangeArrowheads="1"/>
              </p:cNvSpPr>
              <p:nvPr/>
            </p:nvSpPr>
            <p:spPr bwMode="auto">
              <a:xfrm>
                <a:off x="2078" y="1681"/>
                <a:ext cx="1612" cy="1612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zh-CN">
                  <a:ea typeface="SimSun" pitchFamily="2" charset="-122"/>
                </a:endParaRPr>
              </a:p>
            </p:txBody>
          </p:sp>
          <p:sp>
            <p:nvSpPr>
              <p:cNvPr id="38924" name="Oval 6"/>
              <p:cNvSpPr>
                <a:spLocks noChangeArrowheads="1"/>
              </p:cNvSpPr>
              <p:nvPr/>
            </p:nvSpPr>
            <p:spPr bwMode="auto">
              <a:xfrm>
                <a:off x="2166" y="1772"/>
                <a:ext cx="1436" cy="1424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zh-CN">
                  <a:ea typeface="SimSun" pitchFamily="2" charset="-122"/>
                </a:endParaRPr>
              </a:p>
            </p:txBody>
          </p:sp>
          <p:sp>
            <p:nvSpPr>
              <p:cNvPr id="15" name="Oval 7"/>
              <p:cNvSpPr>
                <a:spLocks noChangeArrowheads="1"/>
              </p:cNvSpPr>
              <p:nvPr/>
            </p:nvSpPr>
            <p:spPr bwMode="gray">
              <a:xfrm>
                <a:off x="2255" y="1858"/>
                <a:ext cx="1259" cy="126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Gill Sans MT"/>
                </a:endParaRPr>
              </a:p>
            </p:txBody>
          </p:sp>
          <p:sp>
            <p:nvSpPr>
              <p:cNvPr id="38926" name="Oval 8"/>
              <p:cNvSpPr>
                <a:spLocks noChangeArrowheads="1"/>
              </p:cNvSpPr>
              <p:nvPr/>
            </p:nvSpPr>
            <p:spPr bwMode="auto">
              <a:xfrm>
                <a:off x="2255" y="1858"/>
                <a:ext cx="1259" cy="126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zh-CN">
                  <a:ea typeface="SimSun" pitchFamily="2" charset="-122"/>
                </a:endParaRPr>
              </a:p>
            </p:txBody>
          </p:sp>
          <p:sp>
            <p:nvSpPr>
              <p:cNvPr id="17" name="Oval 9"/>
              <p:cNvSpPr>
                <a:spLocks noChangeArrowheads="1"/>
              </p:cNvSpPr>
              <p:nvPr/>
            </p:nvSpPr>
            <p:spPr bwMode="gray">
              <a:xfrm>
                <a:off x="2332" y="1939"/>
                <a:ext cx="1093" cy="109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Gill Sans MT"/>
                </a:endParaRPr>
              </a:p>
            </p:txBody>
          </p:sp>
          <p:sp>
            <p:nvSpPr>
              <p:cNvPr id="38928" name="Oval 10"/>
              <p:cNvSpPr>
                <a:spLocks noChangeArrowheads="1"/>
              </p:cNvSpPr>
              <p:nvPr/>
            </p:nvSpPr>
            <p:spPr bwMode="auto">
              <a:xfrm>
                <a:off x="2332" y="1939"/>
                <a:ext cx="1093" cy="1095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zh-CN">
                  <a:ea typeface="SimSun" pitchFamily="2" charset="-122"/>
                </a:endParaRPr>
              </a:p>
            </p:txBody>
          </p:sp>
        </p:grpSp>
      </p:grpSp>
      <p:sp>
        <p:nvSpPr>
          <p:cNvPr id="19" name="Rectangle 11"/>
          <p:cNvSpPr txBox="1">
            <a:spLocks noChangeArrowheads="1"/>
          </p:cNvSpPr>
          <p:nvPr/>
        </p:nvSpPr>
        <p:spPr bwMode="auto">
          <a:xfrm>
            <a:off x="685186" y="1326711"/>
            <a:ext cx="7848600" cy="261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en-US" altLang="zh-CN" sz="32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Các</a:t>
            </a:r>
            <a:r>
              <a:rPr lang="en-US" altLang="zh-CN" sz="32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bước</a:t>
            </a:r>
            <a:r>
              <a:rPr lang="en-US" altLang="zh-CN" sz="32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thực</a:t>
            </a:r>
            <a:r>
              <a:rPr lang="en-US" altLang="zh-CN" sz="32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hiện</a:t>
            </a:r>
            <a:r>
              <a:rPr lang="en-US" altLang="zh-CN" sz="32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:</a:t>
            </a:r>
            <a:endParaRPr lang="en-US" altLang="zh-CN" sz="3200" dirty="0">
              <a:solidFill>
                <a:schemeClr val="tx2"/>
              </a:solidFill>
              <a:latin typeface="Times New Roman" pitchFamily="18" charset="0"/>
              <a:ea typeface="SimSun" pitchFamily="2" charset="-122"/>
            </a:endParaRP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 i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 		</a:t>
            </a:r>
            <a:r>
              <a:rPr lang="en-US" altLang="zh-CN" sz="3200" b="1" i="1" u="sng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*</a:t>
            </a:r>
            <a:r>
              <a:rPr lang="en-US" altLang="zh-CN" sz="3200" b="1" i="1" u="sng" dirty="0" err="1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Bước</a:t>
            </a:r>
            <a:r>
              <a:rPr lang="en-US" altLang="zh-CN" sz="3200" b="1" i="1" u="sng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 1: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 b="1" dirty="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		</a:t>
            </a:r>
            <a:r>
              <a:rPr lang="en-US" altLang="zh-CN" sz="3200" b="1" dirty="0" err="1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Vào</a:t>
            </a:r>
            <a:r>
              <a:rPr lang="en-US" altLang="zh-CN" sz="3200" b="1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8" charset="0"/>
              </a:rPr>
              <a:t>Home</a:t>
            </a:r>
            <a:r>
              <a:rPr lang="en-US" altLang="zh-CN" sz="3200" b="1" dirty="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 -&gt;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8" charset="0"/>
              </a:rPr>
              <a:t>Editing --&gt;</a:t>
            </a:r>
            <a:r>
              <a:rPr lang="en-US" altLang="zh-CN" sz="3200" b="1" dirty="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Replace</a:t>
            </a:r>
          </a:p>
          <a:p>
            <a:pPr eaLnBrk="0" hangingPunct="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altLang="zh-CN" sz="3200" b="1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		</a:t>
            </a:r>
            <a:r>
              <a:rPr lang="en-US" altLang="zh-CN" sz="3200" b="1" dirty="0" err="1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Hộp</a:t>
            </a:r>
            <a:r>
              <a:rPr lang="en-US" altLang="zh-CN" sz="3200" b="1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hoại</a:t>
            </a:r>
            <a:r>
              <a:rPr lang="en-US" altLang="zh-CN" sz="3200" b="1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Find and Replace </a:t>
            </a:r>
            <a:r>
              <a:rPr lang="en-US" altLang="zh-CN" sz="3200" b="1" dirty="0" err="1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xuất</a:t>
            </a:r>
            <a:r>
              <a:rPr lang="en-US" altLang="zh-CN" sz="3200" b="1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hiện</a:t>
            </a:r>
            <a:r>
              <a:rPr lang="en-US" altLang="zh-CN" sz="3200" b="1" dirty="0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.</a:t>
            </a:r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24324"/>
            <a:ext cx="5118100" cy="261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2044</TotalTime>
  <Words>1058</Words>
  <Application>Microsoft Office PowerPoint</Application>
  <PresentationFormat>On-screen Show (4:3)</PresentationFormat>
  <Paragraphs>136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宋体</vt:lpstr>
      <vt:lpstr>宋体</vt:lpstr>
      <vt:lpstr>Arial</vt:lpstr>
      <vt:lpstr>Calibri</vt:lpstr>
      <vt:lpstr>Gill Sans MT</vt:lpstr>
      <vt:lpstr>华文中宋</vt:lpstr>
      <vt:lpstr>Times New Roman</vt:lpstr>
      <vt:lpstr>Verdana</vt:lpstr>
      <vt:lpstr>Wingdings 2</vt:lpstr>
      <vt:lpstr>Solstice</vt:lpstr>
      <vt:lpstr>1_Solstice</vt:lpstr>
      <vt:lpstr>2_Solstice</vt:lpstr>
      <vt:lpstr>3_Solstice</vt:lpstr>
      <vt:lpstr>PowerPoint Presentation</vt:lpstr>
      <vt:lpstr>PowerPoint Presentation</vt:lpstr>
      <vt:lpstr> - Nguyên liệu để làm món kem sữa chua dưa hấu gồm những gì? - Làm thế nào để sửa công thức làm kem sữa chua dưa hấu thành công thức làm kem sữa chua xoài?</vt:lpstr>
      <vt:lpstr>Công cụ tìm kiếm và thay thế giúp tìm kiếm, thay thế từ hoặc cụm từ theo yêu cầu một cách nhanh chóng và chính xác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Duy Linh</dc:creator>
  <cp:lastModifiedBy>Techsi.vn</cp:lastModifiedBy>
  <cp:revision>117</cp:revision>
  <dcterms:created xsi:type="dcterms:W3CDTF">2010-03-07T00:57:02Z</dcterms:created>
  <dcterms:modified xsi:type="dcterms:W3CDTF">2023-03-27T00:47:08Z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